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Lst>
  <p:sldSz cy="7772400" cx="10058400"/>
  <p:notesSz cx="6858000" cy="9144000"/>
  <p:embeddedFontLst>
    <p:embeddedFont>
      <p:font typeface="Inter"/>
      <p:regular r:id="rId11"/>
      <p:bold r:id="rId12"/>
      <p:italic r:id="rId13"/>
      <p:boldItalic r:id="rId14"/>
    </p:embeddedFont>
    <p:embeddedFont>
      <p:font typeface="Plus Jakarta Sans Medium"/>
      <p:regular r:id="rId15"/>
      <p:bold r:id="rId16"/>
      <p:italic r:id="rId17"/>
      <p:boldItalic r:id="rId1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57C353E8-329F-4494-A293-B662929554D2}">
  <a:tblStyle styleId="{57C353E8-329F-4494-A293-B662929554D2}"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regular.fntdata"/><Relationship Id="rId10" Type="http://schemas.openxmlformats.org/officeDocument/2006/relationships/slide" Target="slides/slide4.xml"/><Relationship Id="rId13" Type="http://schemas.openxmlformats.org/officeDocument/2006/relationships/font" Target="fonts/Inter-italic.fntdata"/><Relationship Id="rId12" Type="http://schemas.openxmlformats.org/officeDocument/2006/relationships/font" Target="fonts/Inter-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Medium-regular.fntdata"/><Relationship Id="rId14" Type="http://schemas.openxmlformats.org/officeDocument/2006/relationships/font" Target="fonts/Inter-boldItalic.fntdata"/><Relationship Id="rId17" Type="http://schemas.openxmlformats.org/officeDocument/2006/relationships/font" Target="fonts/PlusJakartaSansMedium-italic.fntdata"/><Relationship Id="rId16" Type="http://schemas.openxmlformats.org/officeDocument/2006/relationships/font" Target="fonts/PlusJakartaSansMedium-bold.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18" Type="http://schemas.openxmlformats.org/officeDocument/2006/relationships/font" Target="fonts/PlusJakartaSansMedium-boldItalic.fntdata"/><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043551cf01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043551cf0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1ac6fd175f_0_21: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1ac6fd175f_0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31af073594c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31af073594c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 name="Shape 83"/>
        <p:cNvGrpSpPr/>
        <p:nvPr/>
      </p:nvGrpSpPr>
      <p:grpSpPr>
        <a:xfrm>
          <a:off x="0" y="0"/>
          <a:ext cx="0" cy="0"/>
          <a:chOff x="0" y="0"/>
          <a:chExt cx="0" cy="0"/>
        </a:xfrm>
      </p:grpSpPr>
      <p:sp>
        <p:nvSpPr>
          <p:cNvPr id="84" name="Google Shape;84;g3580864d4b4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85" name="Google Shape;85;g3580864d4b4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1" Type="http://schemas.openxmlformats.org/officeDocument/2006/relationships/hyperlink" Target="https://docs.google.com/presentation/d/1s6s3-DBrBQmNJ5z-w9YAtHtNPSTtcbOyCTZDtnpRrhc/view" TargetMode="External"/><Relationship Id="rId10" Type="http://schemas.openxmlformats.org/officeDocument/2006/relationships/hyperlink" Target="https://docs.google.com/presentation/d/1MVY8hIdcWzol6GeDeIoe_yAElVxt7m8ziPUUAQII0kI/view" TargetMode="External"/><Relationship Id="rId13" Type="http://schemas.openxmlformats.org/officeDocument/2006/relationships/hyperlink" Target="https://docs.google.com/presentation/d/152yWGCAPaUeR3bTbGy5LIIusDVg942iED9rm4Gpoc-E/view" TargetMode="External"/><Relationship Id="rId12" Type="http://schemas.openxmlformats.org/officeDocument/2006/relationships/hyperlink" Target="https://docs.google.com/presentation/d/1TIgJ1CRQXzYvoejg9CacnrYdJqITTUWk9hnYAtZuksw/view" TargetMode="External"/><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3.png"/><Relationship Id="rId9" Type="http://schemas.openxmlformats.org/officeDocument/2006/relationships/hyperlink" Target="https://docs.google.com/presentation/d/1MVY8hIdcWzol6GeDeIoe_yAElVxt7m8ziPUUAQII0kI/view" TargetMode="External"/><Relationship Id="rId15" Type="http://schemas.openxmlformats.org/officeDocument/2006/relationships/hyperlink" Target="https://docs.google.com/presentation/d/1bCjSOqN5gKzZxFPXxsD6fOE_l49UNqrBMivdvrgaT9I/view" TargetMode="External"/><Relationship Id="rId14" Type="http://schemas.openxmlformats.org/officeDocument/2006/relationships/hyperlink" Target="https://docs.google.com/presentation/d/1bi8w95078cebelFBrUUMCxOvKMZj73sUx-tmzi_4zW4/view" TargetMode="External"/><Relationship Id="rId17" Type="http://schemas.openxmlformats.org/officeDocument/2006/relationships/hyperlink" Target="https://docs.google.com/presentation/d/1bCjSOqN5gKzZxFPXxsD6fOE_l49UNqrBMivdvrgaT9I/view" TargetMode="External"/><Relationship Id="rId16" Type="http://schemas.openxmlformats.org/officeDocument/2006/relationships/hyperlink" Target="https://docs.google.com/presentation/d/1bCjSOqN5gKzZxFPXxsD6fOE_l49UNqrBMivdvrgaT9I/view" TargetMode="External"/><Relationship Id="rId5" Type="http://schemas.openxmlformats.org/officeDocument/2006/relationships/hyperlink" Target="https://docs.google.com/presentation/d/1DERc7t3ikQNB-87e0OoC7zCYWSRSMmP1nNwEIHS3yXQ/view" TargetMode="External"/><Relationship Id="rId6" Type="http://schemas.openxmlformats.org/officeDocument/2006/relationships/hyperlink" Target="https://docs.google.com/presentation/d/12B949Ks2BFGeCvfjNRrZxEuheUxgxREKD27d82sVdT0/view" TargetMode="External"/><Relationship Id="rId18" Type="http://schemas.openxmlformats.org/officeDocument/2006/relationships/hyperlink" Target="https://docs.google.com/presentation/d/1DERc7t3ikQNB-87e0OoC7zCYWSRSMmP1nNwEIHS3yXQ/view" TargetMode="External"/><Relationship Id="rId7" Type="http://schemas.openxmlformats.org/officeDocument/2006/relationships/hyperlink" Target="https://docs.google.com/presentation/d/1WvPyYkU9PPBWW7R1p9-Y_sEsX_yoZN8g0KE0-YLAA9Q/view" TargetMode="External"/><Relationship Id="rId8" Type="http://schemas.openxmlformats.org/officeDocument/2006/relationships/hyperlink" Target="https://docs.google.com/presentation/d/1MVY8hIdcWzol6GeDeIoe_yAElVxt7m8ziPUUAQII0kI/view" TargetMode="External"/></Relationships>
</file>

<file path=ppt/slides/_rels/slide2.xml.rels><?xml version="1.0" encoding="UTF-8" standalone="yes"?><Relationships xmlns="http://schemas.openxmlformats.org/package/2006/relationships"><Relationship Id="rId10" Type="http://schemas.openxmlformats.org/officeDocument/2006/relationships/hyperlink" Target="https://docs.google.com/presentation/d/1TIgJ1CRQXzYvoejg9CacnrYdJqITTUWk9hnYAtZuksw/view" TargetMode="External"/><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3.png"/><Relationship Id="rId9" Type="http://schemas.openxmlformats.org/officeDocument/2006/relationships/hyperlink" Target="https://docs.google.com/presentation/d/1s6s3-DBrBQmNJ5z-w9YAtHtNPSTtcbOyCTZDtnpRrhc/view" TargetMode="External"/><Relationship Id="rId5" Type="http://schemas.openxmlformats.org/officeDocument/2006/relationships/hyperlink" Target="https://docs.google.com/presentation/d/1WvPyYkU9PPBWW7R1p9-Y_sEsX_yoZN8g0KE0-YLAA9Q/view" TargetMode="External"/><Relationship Id="rId6" Type="http://schemas.openxmlformats.org/officeDocument/2006/relationships/hyperlink" Target="https://docs.google.com/presentation/d/1MVY8hIdcWzol6GeDeIoe_yAElVxt7m8ziPUUAQII0kI/view" TargetMode="External"/><Relationship Id="rId7" Type="http://schemas.openxmlformats.org/officeDocument/2006/relationships/hyperlink" Target="https://docs.google.com/presentation/d/1MVY8hIdcWzol6GeDeIoe_yAElVxt7m8ziPUUAQII0kI/view" TargetMode="External"/><Relationship Id="rId8" Type="http://schemas.openxmlformats.org/officeDocument/2006/relationships/hyperlink" Target="https://docs.google.com/presentation/d/1MVY8hIdcWzol6GeDeIoe_yAElVxt7m8ziPUUAQII0kI/view"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hyperlink" Target="https://docs.google.com/presentation/d/1DrFGs6NyrYxrUaCk0ckc-9dQxvNvKaMcCEELqsozuLM/view"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55" name="Google Shape;55;p13"/>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56" name="Google Shape;56;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8" name="Google Shape;58;p13"/>
          <p:cNvGraphicFramePr/>
          <p:nvPr/>
        </p:nvGraphicFramePr>
        <p:xfrm>
          <a:off x="355863" y="582125"/>
          <a:ext cx="3000000" cy="3000000"/>
        </p:xfrm>
        <a:graphic>
          <a:graphicData uri="http://schemas.openxmlformats.org/drawingml/2006/table">
            <a:tbl>
              <a:tblPr>
                <a:noFill/>
                <a:tableStyleId>{57C353E8-329F-4494-A293-B662929554D2}</a:tableStyleId>
              </a:tblPr>
              <a:tblGrid>
                <a:gridCol w="1633350"/>
                <a:gridCol w="4045800"/>
                <a:gridCol w="3669725"/>
              </a:tblGrid>
              <a:tr h="198550">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latin typeface="Inter"/>
                          <a:ea typeface="Inter"/>
                          <a:cs typeface="Inter"/>
                          <a:sym typeface="Inter"/>
                        </a:rPr>
                        <a:t>LESSON 2: The Cold War’s First Battlegrounds</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285950">
                <a:tc>
                  <a:txBody>
                    <a:bodyPr/>
                    <a:lstStyle/>
                    <a:p>
                      <a:pPr indent="0" lvl="0" marL="0" rtl="0" algn="l">
                        <a:spcBef>
                          <a:spcPts val="0"/>
                        </a:spcBef>
                        <a:spcAft>
                          <a:spcPts val="0"/>
                        </a:spcAft>
                        <a:buNone/>
                      </a:pPr>
                      <a:r>
                        <a:rPr b="1" lang="en" sz="1300">
                          <a:latin typeface="Inter"/>
                          <a:ea typeface="Inter"/>
                          <a:cs typeface="Inter"/>
                          <a:sym typeface="Inter"/>
                        </a:rPr>
                        <a:t>SUPPORTING QUESTION</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How did power global power struggles impact political developments in China compared to Europe?</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285950">
                <a:tc>
                  <a:txBody>
                    <a:bodyPr/>
                    <a:lstStyle/>
                    <a:p>
                      <a:pPr indent="0" lvl="0" marL="0" rtl="0" algn="l">
                        <a:spcBef>
                          <a:spcPts val="0"/>
                        </a:spcBef>
                        <a:spcAft>
                          <a:spcPts val="0"/>
                        </a:spcAft>
                        <a:buNone/>
                      </a:pPr>
                      <a:r>
                        <a:rPr b="1" lang="en" sz="1300">
                          <a:latin typeface="Inter"/>
                          <a:ea typeface="Inter"/>
                          <a:cs typeface="Inter"/>
                          <a:sym typeface="Inter"/>
                        </a:rPr>
                        <a:t>FOCUS SKILL(S)</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Contextualization</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Causation</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Comparison</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285950">
                <a:tc>
                  <a:txBody>
                    <a:bodyPr/>
                    <a:lstStyle/>
                    <a:p>
                      <a:pPr indent="0" lvl="0" marL="0" rtl="0" algn="l">
                        <a:spcBef>
                          <a:spcPts val="0"/>
                        </a:spcBef>
                        <a:spcAft>
                          <a:spcPts val="0"/>
                        </a:spcAft>
                        <a:buNone/>
                      </a:pPr>
                      <a:r>
                        <a:rPr b="1" lang="en" sz="1300">
                          <a:latin typeface="Inter"/>
                          <a:ea typeface="Inter"/>
                          <a:cs typeface="Inter"/>
                          <a:sym typeface="Inter"/>
                        </a:rPr>
                        <a:t>MATERIALS</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TEACHER</a:t>
                      </a:r>
                      <a:endParaRPr>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5"/>
                        </a:rPr>
                        <a:t>Do Firsts + Exemplars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6"/>
                        </a:rPr>
                        <a:t>The Cold War’s First Battlegrounds Presentation</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Student Worksheet Versions + Exemplars</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u="sng">
                          <a:solidFill>
                            <a:schemeClr val="hlink"/>
                          </a:solidFill>
                          <a:latin typeface="Inter"/>
                          <a:ea typeface="Inter"/>
                          <a:cs typeface="Inter"/>
                          <a:sym typeface="Inter"/>
                          <a:hlinkClick r:id="rId7"/>
                        </a:rPr>
                        <a:t>First Battlegrounds (Europe)</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u="sng">
                          <a:solidFill>
                            <a:schemeClr val="hlink"/>
                          </a:solidFill>
                          <a:latin typeface="Inter"/>
                          <a:ea typeface="Inter"/>
                          <a:cs typeface="Inter"/>
                          <a:sym typeface="Inter"/>
                          <a:hlinkClick r:id="rId8"/>
                        </a:rPr>
                        <a:t>First Battlegrounds (</a:t>
                      </a:r>
                      <a:r>
                        <a:rPr lang="en" sz="1200" u="sng">
                          <a:solidFill>
                            <a:schemeClr val="hlink"/>
                          </a:solidFill>
                          <a:latin typeface="Inter"/>
                          <a:ea typeface="Inter"/>
                          <a:cs typeface="Inter"/>
                          <a:sym typeface="Inter"/>
                          <a:hlinkClick r:id="rId9"/>
                        </a:rPr>
                        <a:t>Asia</a:t>
                      </a:r>
                      <a:r>
                        <a:rPr lang="en" sz="1200" u="sng">
                          <a:solidFill>
                            <a:schemeClr val="hlink"/>
                          </a:solidFill>
                          <a:latin typeface="Inter"/>
                          <a:ea typeface="Inter"/>
                          <a:cs typeface="Inter"/>
                          <a:sym typeface="Inter"/>
                          <a:hlinkClick r:id="rId10"/>
                        </a:rPr>
                        <a:t>)</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Gallery Walks</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u="sng">
                          <a:solidFill>
                            <a:schemeClr val="hlink"/>
                          </a:solidFill>
                          <a:latin typeface="Inter"/>
                          <a:ea typeface="Inter"/>
                          <a:cs typeface="Inter"/>
                          <a:sym typeface="Inter"/>
                          <a:hlinkClick r:id="rId11"/>
                        </a:rPr>
                        <a:t>Europe</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u="sng">
                          <a:solidFill>
                            <a:schemeClr val="hlink"/>
                          </a:solidFill>
                          <a:latin typeface="Inter"/>
                          <a:ea typeface="Inter"/>
                          <a:cs typeface="Inter"/>
                          <a:sym typeface="Inter"/>
                          <a:hlinkClick r:id="rId12"/>
                        </a:rPr>
                        <a:t>Asia</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rgbClr val="000000"/>
                          </a:solidFill>
                          <a:latin typeface="Inter"/>
                          <a:ea typeface="Inter"/>
                          <a:cs typeface="Inter"/>
                          <a:sym typeface="Inter"/>
                        </a:rPr>
                        <a:t>STUDENT</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200" u="sng">
                          <a:solidFill>
                            <a:schemeClr val="hlink"/>
                          </a:solidFill>
                          <a:latin typeface="Inter"/>
                          <a:ea typeface="Inter"/>
                          <a:cs typeface="Inter"/>
                          <a:sym typeface="Inter"/>
                          <a:hlinkClick r:id="rId13"/>
                        </a:rPr>
                        <a:t>Do First Options</a:t>
                      </a:r>
                      <a:endParaRPr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200">
                          <a:latin typeface="Inter"/>
                          <a:ea typeface="Inter"/>
                          <a:cs typeface="Inter"/>
                          <a:sym typeface="Inter"/>
                        </a:rPr>
                        <a:t>Printed Student Handout Versions</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u="sng">
                          <a:solidFill>
                            <a:schemeClr val="hlink"/>
                          </a:solidFill>
                          <a:latin typeface="Inter"/>
                          <a:ea typeface="Inter"/>
                          <a:cs typeface="Inter"/>
                          <a:sym typeface="Inter"/>
                          <a:hlinkClick r:id="rId14"/>
                        </a:rPr>
                        <a:t>First Battlegrounds (Europe)</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u="sng">
                          <a:solidFill>
                            <a:schemeClr val="hlink"/>
                          </a:solidFill>
                          <a:latin typeface="Inter"/>
                          <a:ea typeface="Inter"/>
                          <a:cs typeface="Inter"/>
                          <a:sym typeface="Inter"/>
                          <a:hlinkClick r:id="rId15"/>
                        </a:rPr>
                        <a:t>First Battlegrounds (</a:t>
                      </a:r>
                      <a:r>
                        <a:rPr lang="en" sz="1200" u="sng">
                          <a:solidFill>
                            <a:schemeClr val="hlink"/>
                          </a:solidFill>
                          <a:latin typeface="Inter"/>
                          <a:ea typeface="Inter"/>
                          <a:cs typeface="Inter"/>
                          <a:sym typeface="Inter"/>
                          <a:hlinkClick r:id="rId16"/>
                        </a:rPr>
                        <a:t>Asia</a:t>
                      </a:r>
                      <a:r>
                        <a:rPr lang="en" sz="1200" u="sng">
                          <a:solidFill>
                            <a:schemeClr val="hlink"/>
                          </a:solidFill>
                          <a:latin typeface="Inter"/>
                          <a:ea typeface="Inter"/>
                          <a:cs typeface="Inter"/>
                          <a:sym typeface="Inter"/>
                          <a:hlinkClick r:id="rId17"/>
                        </a:rPr>
                        <a:t>)</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Access to Inquiry Journal (handed out in Lesson 1)</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285950">
                <a:tc rowSpan="2">
                  <a:txBody>
                    <a:bodyPr/>
                    <a:lstStyle/>
                    <a:p>
                      <a:pPr indent="0" lvl="0" marL="0" rtl="0" algn="l">
                        <a:spcBef>
                          <a:spcPts val="0"/>
                        </a:spcBef>
                        <a:spcAft>
                          <a:spcPts val="0"/>
                        </a:spcAft>
                        <a:buNone/>
                      </a:pPr>
                      <a:r>
                        <a:rPr b="1" lang="en" sz="1300">
                          <a:latin typeface="Inter"/>
                          <a:ea typeface="Inter"/>
                          <a:cs typeface="Inter"/>
                          <a:sym typeface="Inter"/>
                        </a:rPr>
                        <a:t>DO FIRST</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Option 1- Fraye</a:t>
                      </a:r>
                      <a:r>
                        <a:rPr lang="en" sz="1200">
                          <a:latin typeface="Inter"/>
                          <a:ea typeface="Inter"/>
                          <a:cs typeface="Inter"/>
                          <a:sym typeface="Inter"/>
                        </a:rPr>
                        <a:t>r</a:t>
                      </a:r>
                      <a:r>
                        <a:rPr lang="en" sz="1200">
                          <a:solidFill>
                            <a:srgbClr val="000000"/>
                          </a:solidFill>
                          <a:latin typeface="Inter"/>
                          <a:ea typeface="Inter"/>
                          <a:cs typeface="Inter"/>
                          <a:sym typeface="Inter"/>
                        </a:rPr>
                        <a:t>:</a:t>
                      </a:r>
                      <a:r>
                        <a:rPr lang="en" sz="1200">
                          <a:latin typeface="Inter"/>
                          <a:ea typeface="Inter"/>
                          <a:cs typeface="Inter"/>
                          <a:sym typeface="Inter"/>
                        </a:rPr>
                        <a:t> Iron Curtain</a:t>
                      </a:r>
                      <a:endParaRPr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Option 2- </a:t>
                      </a:r>
                      <a:r>
                        <a:rPr lang="en" sz="1200">
                          <a:latin typeface="Inter"/>
                          <a:ea typeface="Inter"/>
                          <a:cs typeface="Inter"/>
                          <a:sym typeface="Inter"/>
                        </a:rPr>
                        <a:t>Quote Analysis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7190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Select </a:t>
                      </a:r>
                      <a:r>
                        <a:rPr lang="en" sz="1200" u="sng">
                          <a:solidFill>
                            <a:schemeClr val="hlink"/>
                          </a:solidFill>
                          <a:latin typeface="Inter"/>
                          <a:ea typeface="Inter"/>
                          <a:cs typeface="Inter"/>
                          <a:sym typeface="Inter"/>
                          <a:hlinkClick r:id="rId18"/>
                        </a:rPr>
                        <a:t>“Do First” </a:t>
                      </a:r>
                      <a:r>
                        <a:rPr lang="en" sz="1200">
                          <a:solidFill>
                            <a:srgbClr val="000000"/>
                          </a:solidFill>
                          <a:latin typeface="Inter"/>
                          <a:ea typeface="Inter"/>
                          <a:cs typeface="Inter"/>
                          <a:sym typeface="Inter"/>
                        </a:rPr>
                        <a:t>option</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Play “Song of the Unit” or alternative </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students with visual, online, or print access to “Do First”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“Do First” either online or by hand.</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9" name="Google Shape;59;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Cold War &amp; Global Transformations: Daily Lesson Plan (120 Minutes)</a:t>
            </a:r>
            <a:endParaRPr sz="2100">
              <a:solidFill>
                <a:srgbClr val="000000"/>
              </a:solidFill>
              <a:latin typeface="Plus Jakarta Sans Medium"/>
              <a:ea typeface="Plus Jakarta Sans Medium"/>
              <a:cs typeface="Plus Jakarta Sans Medium"/>
              <a:sym typeface="Plus Jakarta Sans Medium"/>
            </a:endParaRPr>
          </a:p>
        </p:txBody>
      </p:sp>
      <p:pic>
        <p:nvPicPr>
          <p:cNvPr id="60" name="Google Shape;60;p13"/>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4" name="Shape 64"/>
        <p:cNvGrpSpPr/>
        <p:nvPr/>
      </p:nvGrpSpPr>
      <p:grpSpPr>
        <a:xfrm>
          <a:off x="0" y="0"/>
          <a:ext cx="0" cy="0"/>
          <a:chOff x="0" y="0"/>
          <a:chExt cx="0" cy="0"/>
        </a:xfrm>
      </p:grpSpPr>
      <p:pic>
        <p:nvPicPr>
          <p:cNvPr id="65" name="Google Shape;65;p14"/>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66" name="Google Shape;66;p14"/>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67" name="Google Shape;67;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8" name="Google Shape;68;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9" name="Google Shape;69;p14"/>
          <p:cNvGraphicFramePr/>
          <p:nvPr/>
        </p:nvGraphicFramePr>
        <p:xfrm>
          <a:off x="355863" y="582125"/>
          <a:ext cx="3000000" cy="3000000"/>
        </p:xfrm>
        <a:graphic>
          <a:graphicData uri="http://schemas.openxmlformats.org/drawingml/2006/table">
            <a:tbl>
              <a:tblPr>
                <a:noFill/>
                <a:tableStyleId>{57C353E8-329F-4494-A293-B662929554D2}</a:tableStyleId>
              </a:tblPr>
              <a:tblGrid>
                <a:gridCol w="1611200"/>
                <a:gridCol w="4067950"/>
                <a:gridCol w="3669725"/>
              </a:tblGrid>
              <a:tr h="173450">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2: The Cold War’s First Battlegrounds -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33050">
                <a:tc row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ACTIVITY 1 - </a:t>
                      </a:r>
                      <a:r>
                        <a:rPr b="1" lang="en" sz="1300">
                          <a:solidFill>
                            <a:schemeClr val="dk1"/>
                          </a:solidFill>
                          <a:latin typeface="Inter"/>
                          <a:ea typeface="Inter"/>
                          <a:cs typeface="Inter"/>
                          <a:sym typeface="Inter"/>
                        </a:rPr>
                        <a:t>LAUNCH</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Introduce the content using slides 1-5 of The Cold War’s First Battlegrounds Presentation. Students will complete the guided notes (page 1) in The Cold War’s First Battlegrounds Student Worksheet. There are two versions of the worksheet. Print an equal number of each version.</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02065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Distribute worksheet to the students</a:t>
                      </a:r>
                      <a:endParaRPr sz="1200">
                        <a:solidFill>
                          <a:schemeClr val="dk1"/>
                        </a:solidFill>
                        <a:latin typeface="Inter"/>
                        <a:ea typeface="Inter"/>
                        <a:cs typeface="Inter"/>
                        <a:sym typeface="Inter"/>
                      </a:endParaRPr>
                    </a:p>
                    <a:p>
                      <a:pPr indent="-304800" lvl="0" marL="800100" rtl="0" algn="l">
                        <a:spcBef>
                          <a:spcPts val="0"/>
                        </a:spcBef>
                        <a:spcAft>
                          <a:spcPts val="0"/>
                        </a:spcAft>
                        <a:buClr>
                          <a:schemeClr val="dk1"/>
                        </a:buClr>
                        <a:buSzPts val="1200"/>
                        <a:buFont typeface="Inter"/>
                        <a:buAutoNum type="alphaLcPeriod"/>
                      </a:pPr>
                      <a:r>
                        <a:rPr lang="en" sz="1200" u="sng">
                          <a:solidFill>
                            <a:schemeClr val="hlink"/>
                          </a:solidFill>
                          <a:latin typeface="Inter"/>
                          <a:ea typeface="Inter"/>
                          <a:cs typeface="Inter"/>
                          <a:sym typeface="Inter"/>
                          <a:hlinkClick r:id="rId5"/>
                        </a:rPr>
                        <a:t>First Battlegrounds (Europe)</a:t>
                      </a:r>
                      <a:endParaRPr sz="1200">
                        <a:solidFill>
                          <a:schemeClr val="dk1"/>
                        </a:solidFill>
                        <a:latin typeface="Inter"/>
                        <a:ea typeface="Inter"/>
                        <a:cs typeface="Inter"/>
                        <a:sym typeface="Inter"/>
                      </a:endParaRPr>
                    </a:p>
                    <a:p>
                      <a:pPr indent="-304800" lvl="0" marL="800100" rtl="0" algn="l">
                        <a:spcBef>
                          <a:spcPts val="0"/>
                        </a:spcBef>
                        <a:spcAft>
                          <a:spcPts val="0"/>
                        </a:spcAft>
                        <a:buClr>
                          <a:schemeClr val="dk1"/>
                        </a:buClr>
                        <a:buSzPts val="1200"/>
                        <a:buFont typeface="Inter"/>
                        <a:buAutoNum type="alphaLcPeriod"/>
                      </a:pPr>
                      <a:r>
                        <a:rPr lang="en" sz="1200" u="sng">
                          <a:solidFill>
                            <a:schemeClr val="hlink"/>
                          </a:solidFill>
                          <a:latin typeface="Inter"/>
                          <a:ea typeface="Inter"/>
                          <a:cs typeface="Inter"/>
                          <a:sym typeface="Inter"/>
                          <a:hlinkClick r:id="rId6"/>
                        </a:rPr>
                        <a:t>First Battlegrounds (</a:t>
                      </a:r>
                      <a:r>
                        <a:rPr lang="en" sz="1200" u="sng">
                          <a:solidFill>
                            <a:schemeClr val="hlink"/>
                          </a:solidFill>
                          <a:latin typeface="Inter"/>
                          <a:ea typeface="Inter"/>
                          <a:cs typeface="Inter"/>
                          <a:sym typeface="Inter"/>
                          <a:hlinkClick r:id="rId7"/>
                        </a:rPr>
                        <a:t>Asia</a:t>
                      </a:r>
                      <a:r>
                        <a:rPr lang="en" sz="1200" u="sng">
                          <a:solidFill>
                            <a:schemeClr val="hlink"/>
                          </a:solidFill>
                          <a:latin typeface="Inter"/>
                          <a:ea typeface="Inter"/>
                          <a:cs typeface="Inter"/>
                          <a:sym typeface="Inter"/>
                          <a:hlinkClick r:id="rId8"/>
                        </a:rPr>
                        <a:t>)</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Go over slides 1-5 of the presentation</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Complete guided notes and participate in class discussions during the introduction lecture</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99575">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ACTIVITY 2 - PRACTICE</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further investigate the early Cold War period through a gallery walk. Set up two </a:t>
                      </a:r>
                      <a:r>
                        <a:rPr lang="en" sz="1200">
                          <a:solidFill>
                            <a:schemeClr val="dk1"/>
                          </a:solidFill>
                          <a:latin typeface="Inter"/>
                          <a:ea typeface="Inter"/>
                          <a:cs typeface="Inter"/>
                          <a:sym typeface="Inter"/>
                        </a:rPr>
                        <a:t>distinct</a:t>
                      </a:r>
                      <a:r>
                        <a:rPr lang="en" sz="1200">
                          <a:solidFill>
                            <a:schemeClr val="dk1"/>
                          </a:solidFill>
                          <a:latin typeface="Inter"/>
                          <a:ea typeface="Inter"/>
                          <a:cs typeface="Inter"/>
                          <a:sym typeface="Inter"/>
                        </a:rPr>
                        <a:t> gallery walks- one for events in Europe and one for events in </a:t>
                      </a:r>
                      <a:r>
                        <a:rPr lang="en" sz="1200">
                          <a:solidFill>
                            <a:schemeClr val="dk1"/>
                          </a:solidFill>
                          <a:latin typeface="Inter"/>
                          <a:ea typeface="Inter"/>
                          <a:cs typeface="Inter"/>
                          <a:sym typeface="Inter"/>
                        </a:rPr>
                        <a:t>Asia</a:t>
                      </a:r>
                      <a:r>
                        <a:rPr lang="en" sz="1200">
                          <a:solidFill>
                            <a:schemeClr val="dk1"/>
                          </a:solidFill>
                          <a:latin typeface="Inter"/>
                          <a:ea typeface="Inter"/>
                          <a:cs typeface="Inter"/>
                          <a:sym typeface="Inter"/>
                        </a:rPr>
                        <a:t>. Students will only engage with the gallery walk sources that correspond to the worksheet they received in Activity 1. They will complete the source questions found on pages 2-3 of each version of the student worksheet.</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718675">
                <a:tc vMerge="1"/>
                <a:tc>
                  <a:txBody>
                    <a:bodyPr/>
                    <a:lstStyle/>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Post </a:t>
                      </a:r>
                      <a:r>
                        <a:rPr lang="en" sz="1200">
                          <a:latin typeface="Inter"/>
                          <a:ea typeface="Inter"/>
                          <a:cs typeface="Inter"/>
                          <a:sym typeface="Inter"/>
                        </a:rPr>
                        <a:t>Gallery Walk Sources</a:t>
                      </a:r>
                      <a:r>
                        <a:rPr lang="en" sz="1200">
                          <a:solidFill>
                            <a:srgbClr val="000000"/>
                          </a:solidFill>
                          <a:latin typeface="Inter"/>
                          <a:ea typeface="Inter"/>
                          <a:cs typeface="Inter"/>
                          <a:sym typeface="Inter"/>
                        </a:rPr>
                        <a:t> </a:t>
                      </a:r>
                      <a:r>
                        <a:rPr lang="en" sz="1200">
                          <a:latin typeface="Inter"/>
                          <a:ea typeface="Inter"/>
                          <a:cs typeface="Inter"/>
                          <a:sym typeface="Inter"/>
                        </a:rPr>
                        <a:t>in two distinct classroom locations</a:t>
                      </a:r>
                      <a:endParaRPr sz="1200">
                        <a:latin typeface="Inter"/>
                        <a:ea typeface="Inter"/>
                        <a:cs typeface="Inter"/>
                        <a:sym typeface="Inter"/>
                      </a:endParaRPr>
                    </a:p>
                    <a:p>
                      <a:pPr indent="-304800" lvl="0" marL="800100" rtl="0" algn="l">
                        <a:spcBef>
                          <a:spcPts val="0"/>
                        </a:spcBef>
                        <a:spcAft>
                          <a:spcPts val="0"/>
                        </a:spcAft>
                        <a:buSzPts val="1200"/>
                        <a:buFont typeface="Inter"/>
                        <a:buAutoNum type="alphaLcPeriod"/>
                      </a:pPr>
                      <a:r>
                        <a:rPr lang="en" sz="1200" u="sng">
                          <a:solidFill>
                            <a:schemeClr val="hlink"/>
                          </a:solidFill>
                          <a:latin typeface="Inter"/>
                          <a:ea typeface="Inter"/>
                          <a:cs typeface="Inter"/>
                          <a:sym typeface="Inter"/>
                          <a:hlinkClick r:id="rId9"/>
                        </a:rPr>
                        <a:t>Europe</a:t>
                      </a:r>
                      <a:endParaRPr sz="1200">
                        <a:latin typeface="Inter"/>
                        <a:ea typeface="Inter"/>
                        <a:cs typeface="Inter"/>
                        <a:sym typeface="Inter"/>
                      </a:endParaRPr>
                    </a:p>
                    <a:p>
                      <a:pPr indent="-304800" lvl="0" marL="800100" rtl="0" algn="l">
                        <a:spcBef>
                          <a:spcPts val="0"/>
                        </a:spcBef>
                        <a:spcAft>
                          <a:spcPts val="0"/>
                        </a:spcAft>
                        <a:buSzPts val="1200"/>
                        <a:buFont typeface="Inter"/>
                        <a:buAutoNum type="alphaLcPeriod"/>
                      </a:pPr>
                      <a:r>
                        <a:rPr lang="en" sz="1200" u="sng">
                          <a:solidFill>
                            <a:schemeClr val="hlink"/>
                          </a:solidFill>
                          <a:latin typeface="Inter"/>
                          <a:ea typeface="Inter"/>
                          <a:cs typeface="Inter"/>
                          <a:sym typeface="Inter"/>
                          <a:hlinkClick r:id="rId10"/>
                        </a:rPr>
                        <a:t>Asia</a:t>
                      </a:r>
                      <a:endParaRPr sz="1200">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Provide movement directions and expectations</a:t>
                      </a:r>
                      <a:endParaRPr sz="1200">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Direct students to Gallery Walk </a:t>
                      </a:r>
                      <a:r>
                        <a:rPr lang="en" sz="1200">
                          <a:latin typeface="Inter"/>
                          <a:ea typeface="Inter"/>
                          <a:cs typeface="Inter"/>
                          <a:sym typeface="Inter"/>
                        </a:rPr>
                        <a:t>Notes</a:t>
                      </a:r>
                      <a:r>
                        <a:rPr lang="en" sz="1200">
                          <a:solidFill>
                            <a:srgbClr val="000000"/>
                          </a:solidFill>
                          <a:latin typeface="Inter"/>
                          <a:ea typeface="Inter"/>
                          <a:cs typeface="Inter"/>
                          <a:sym typeface="Inter"/>
                        </a:rPr>
                        <a:t> </a:t>
                      </a:r>
                      <a:r>
                        <a:rPr lang="en" sz="1200">
                          <a:latin typeface="Inter"/>
                          <a:ea typeface="Inter"/>
                          <a:cs typeface="Inter"/>
                          <a:sym typeface="Inter"/>
                        </a:rPr>
                        <a:t>P</a:t>
                      </a:r>
                      <a:r>
                        <a:rPr lang="en" sz="1200">
                          <a:solidFill>
                            <a:srgbClr val="000000"/>
                          </a:solidFill>
                          <a:latin typeface="Inter"/>
                          <a:ea typeface="Inter"/>
                          <a:cs typeface="Inter"/>
                          <a:sym typeface="Inter"/>
                        </a:rPr>
                        <a:t>ages</a:t>
                      </a:r>
                      <a:r>
                        <a:rPr lang="en" sz="1200">
                          <a:latin typeface="Inter"/>
                          <a:ea typeface="Inter"/>
                          <a:cs typeface="Inter"/>
                          <a:sym typeface="Inter"/>
                        </a:rPr>
                        <a:t> 2-3</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c>
                  <a:txBody>
                    <a:bodyPr/>
                    <a:lstStyle/>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With a group, move to each source around the classroom</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Answer the questions on the student worksheet</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r>
            </a:tbl>
          </a:graphicData>
        </a:graphic>
      </p:graphicFrame>
      <p:sp>
        <p:nvSpPr>
          <p:cNvPr id="70" name="Google Shape;70;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Global Exchanges and Societies: Daily Lesson Plan (120 Minutes)</a:t>
            </a:r>
            <a:endParaRPr sz="1800">
              <a:solidFill>
                <a:srgbClr val="000000"/>
              </a:solidFill>
              <a:latin typeface="Plus Jakarta Sans Medium"/>
              <a:ea typeface="Plus Jakarta Sans Medium"/>
              <a:cs typeface="Plus Jakarta Sans Medium"/>
              <a:sym typeface="Plus Jakarta Sans Medium"/>
            </a:endParaRPr>
          </a:p>
        </p:txBody>
      </p:sp>
      <p:pic>
        <p:nvPicPr>
          <p:cNvPr id="71" name="Google Shape;71;p14"/>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5" name="Shape 75"/>
        <p:cNvGrpSpPr/>
        <p:nvPr/>
      </p:nvGrpSpPr>
      <p:grpSpPr>
        <a:xfrm>
          <a:off x="0" y="0"/>
          <a:ext cx="0" cy="0"/>
          <a:chOff x="0" y="0"/>
          <a:chExt cx="0" cy="0"/>
        </a:xfrm>
      </p:grpSpPr>
      <p:pic>
        <p:nvPicPr>
          <p:cNvPr id="76" name="Google Shape;76;p15"/>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77" name="Google Shape;77;p15"/>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78" name="Google Shape;78;p1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9" name="Google Shape;79;p1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80" name="Google Shape;80;p15"/>
          <p:cNvGraphicFramePr/>
          <p:nvPr/>
        </p:nvGraphicFramePr>
        <p:xfrm>
          <a:off x="355863" y="582125"/>
          <a:ext cx="3000000" cy="3000000"/>
        </p:xfrm>
        <a:graphic>
          <a:graphicData uri="http://schemas.openxmlformats.org/drawingml/2006/table">
            <a:tbl>
              <a:tblPr>
                <a:noFill/>
                <a:tableStyleId>{57C353E8-329F-4494-A293-B662929554D2}</a:tableStyleId>
              </a:tblPr>
              <a:tblGrid>
                <a:gridCol w="1611200"/>
                <a:gridCol w="4067950"/>
                <a:gridCol w="3669725"/>
              </a:tblGrid>
              <a:tr h="347500">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2: The Cold War’s First Battlegrounds  -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67225">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ACTIVITY 3 - EXHIBIT</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work together on a timeline project, depicting major events that increased tensions in the early Cold War. Student pairs should consist of one member from each gallery walk. Students will initially work with their partner to determine six significant events and will complete the research task based on information from the gallery walk and included websites. Then, students will create a physical or digital timeline adhering closely to the directions.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672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Direct students to the Timeline Project  (pages 4-6)</a:t>
                      </a:r>
                      <a:endParaRPr sz="1200">
                        <a:solidFill>
                          <a:schemeClr val="dk1"/>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Provide an </a:t>
                      </a:r>
                      <a:r>
                        <a:rPr lang="en" sz="1200">
                          <a:latin typeface="Inter"/>
                          <a:ea typeface="Inter"/>
                          <a:cs typeface="Inter"/>
                          <a:sym typeface="Inter"/>
                        </a:rPr>
                        <a:t>explanation</a:t>
                      </a:r>
                      <a:r>
                        <a:rPr lang="en" sz="1200">
                          <a:latin typeface="Inter"/>
                          <a:ea typeface="Inter"/>
                          <a:cs typeface="Inter"/>
                          <a:sym typeface="Inter"/>
                        </a:rPr>
                        <a:t> of expectations, project materials, and digital access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Determine partners</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Support student research</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Remind students of project requirements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Move to partner</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solidFill>
                            <a:schemeClr val="dk1"/>
                          </a:solidFill>
                          <a:latin typeface="Inter"/>
                          <a:ea typeface="Inter"/>
                          <a:cs typeface="Inter"/>
                          <a:sym typeface="Inter"/>
                        </a:rPr>
                        <a:t>Determine six significant events</a:t>
                      </a:r>
                      <a:endParaRPr sz="1200">
                        <a:solidFill>
                          <a:schemeClr val="dk1"/>
                        </a:solidFill>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solidFill>
                            <a:schemeClr val="dk1"/>
                          </a:solidFill>
                          <a:latin typeface="Inter"/>
                          <a:ea typeface="Inter"/>
                          <a:cs typeface="Inter"/>
                          <a:sym typeface="Inter"/>
                        </a:rPr>
                        <a:t>Fill out the research graphic organizer for each event</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Create timeline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667225">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CONCLUSION</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Then, students will reflect on their learning from the prior topic using the </a:t>
                      </a:r>
                      <a:r>
                        <a:rPr lang="en" sz="1200" u="sng">
                          <a:solidFill>
                            <a:schemeClr val="hlink"/>
                          </a:solidFill>
                          <a:latin typeface="Inter"/>
                          <a:ea typeface="Inter"/>
                          <a:cs typeface="Inter"/>
                          <a:sym typeface="Inter"/>
                          <a:hlinkClick r:id="rId5"/>
                        </a:rPr>
                        <a:t>Unit 9 Inquiry Journal</a:t>
                      </a:r>
                      <a:r>
                        <a:rPr lang="en" sz="1200">
                          <a:solidFill>
                            <a:schemeClr val="dk1"/>
                          </a:solidFill>
                          <a:latin typeface="Inter"/>
                          <a:ea typeface="Inter"/>
                          <a:cs typeface="Inter"/>
                          <a:sym typeface="Inter"/>
                        </a:rPr>
                        <a:t>. Students will use page 2 to answer the Compelling Question for Topic 1. Consider allowing students to use their notes and/or work with a partner.</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9381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Provide access to Unit 9 Inquiry Journal</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Support students with expectations for CER paragraph (template in journal)</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chemeClr val="dk1"/>
                          </a:solidFill>
                          <a:latin typeface="Inter"/>
                          <a:ea typeface="Inter"/>
                          <a:cs typeface="Inter"/>
                          <a:sym typeface="Inter"/>
                        </a:rPr>
                        <a:t>Write a CER paragraph for Unit 9: Topic 1 Compelling Question</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81" name="Google Shape;81;p1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Global Exchanges and Societies: Daily Lesson Plan (120 Minutes)</a:t>
            </a:r>
            <a:endParaRPr sz="1800">
              <a:solidFill>
                <a:srgbClr val="000000"/>
              </a:solidFill>
              <a:latin typeface="Plus Jakarta Sans Medium"/>
              <a:ea typeface="Plus Jakarta Sans Medium"/>
              <a:cs typeface="Plus Jakarta Sans Medium"/>
              <a:sym typeface="Plus Jakarta Sans Medium"/>
            </a:endParaRPr>
          </a:p>
        </p:txBody>
      </p:sp>
      <p:pic>
        <p:nvPicPr>
          <p:cNvPr id="82" name="Google Shape;82;p15"/>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86" name="Shape 86"/>
        <p:cNvGrpSpPr/>
        <p:nvPr/>
      </p:nvGrpSpPr>
      <p:grpSpPr>
        <a:xfrm>
          <a:off x="0" y="0"/>
          <a:ext cx="0" cy="0"/>
          <a:chOff x="0" y="0"/>
          <a:chExt cx="0" cy="0"/>
        </a:xfrm>
      </p:grpSpPr>
      <p:pic>
        <p:nvPicPr>
          <p:cNvPr id="87" name="Google Shape;87;p16"/>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88" name="Google Shape;88;p16"/>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89" name="Google Shape;89;p16"/>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90" name="Google Shape;90;p16"/>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91" name="Google Shape;91;p16"/>
          <p:cNvGraphicFramePr/>
          <p:nvPr/>
        </p:nvGraphicFramePr>
        <p:xfrm>
          <a:off x="355863" y="582125"/>
          <a:ext cx="3000000" cy="3000000"/>
        </p:xfrm>
        <a:graphic>
          <a:graphicData uri="http://schemas.openxmlformats.org/drawingml/2006/table">
            <a:tbl>
              <a:tblPr>
                <a:noFill/>
                <a:tableStyleId>{57C353E8-329F-4494-A293-B662929554D2}</a:tableStyleId>
              </a:tblPr>
              <a:tblGrid>
                <a:gridCol w="1611200"/>
                <a:gridCol w="4067950"/>
                <a:gridCol w="3669725"/>
              </a:tblGrid>
              <a:tr h="347500">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2: The Cold War’s First Battlegrounds  -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938175">
                <a:tc>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STANDARD(S)</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2.70 Analyze the short- and long-term economic, political, environmental and social consequences of World War II.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2.71 Compare the ideologies of socialism, communism, fascism and liberal democracy, and explain the reasons for their growth and decline around the world in the 20th century.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2.72 Evaluate the shift in global power dynamics after World War II and the reasons for the start of the Cold War.</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2.73 Evaluate the major ideological and economic distinctions between the Eastern and Western blocs, and explore the contextual factors that influenced the Cold War, including the non-aligned movement and the role of small non-aligned nations throughout the 20th century.</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1000"/>
                        </a:spcBef>
                        <a:spcAft>
                          <a:spcPts val="1000"/>
                        </a:spcAft>
                        <a:buNone/>
                      </a:pPr>
                      <a:r>
                        <a:rPr lang="en" sz="1200">
                          <a:solidFill>
                            <a:schemeClr val="dk1"/>
                          </a:solidFill>
                          <a:latin typeface="Inter"/>
                          <a:ea typeface="Inter"/>
                          <a:cs typeface="Inter"/>
                          <a:sym typeface="Inter"/>
                        </a:rPr>
                        <a:t>2.75 Analyze the impact of the Chinese Communist Revolution on China, the world and the global spread of communism, including its historical background, political and economic developments, and the relationship between Taiwan and China.</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bl>
          </a:graphicData>
        </a:graphic>
      </p:graphicFrame>
      <p:sp>
        <p:nvSpPr>
          <p:cNvPr id="92" name="Google Shape;92;p16"/>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Global Exchanges and Societies: Daily Lesson Plan (120 Minutes)</a:t>
            </a:r>
            <a:endParaRPr sz="1800">
              <a:solidFill>
                <a:srgbClr val="000000"/>
              </a:solidFill>
              <a:latin typeface="Plus Jakarta Sans Medium"/>
              <a:ea typeface="Plus Jakarta Sans Medium"/>
              <a:cs typeface="Plus Jakarta Sans Medium"/>
              <a:sym typeface="Plus Jakarta Sans Medium"/>
            </a:endParaRPr>
          </a:p>
        </p:txBody>
      </p:sp>
      <p:pic>
        <p:nvPicPr>
          <p:cNvPr id="93" name="Google Shape;93;p16"/>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